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tableStyles.xml><?xml version="1.0" encoding="utf-8"?>
<a:tblStyleLst xmlns:a="http://schemas.openxmlformats.org/drawingml/2006/main" xmlns:r="http://schemas.openxmlformats.org/officeDocument/2006/relationships" def="{808F3DA5-2D94-4AD9-9CEE-F2FE26748839}">
  <a:tblStyle styleId="{808F3DA5-2D94-4AD9-9CEE-F2FE26748839}" styleName="Table_0">
    <a:wholeTbl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insideV>
        </a:tcBdr>
      </a:tcStyle>
    </a:wholeTb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0" Type="http://schemas.openxmlformats.org/officeDocument/2006/relationships/slide" Target="slides/slide45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pages.cs.wisc.edu/~arun/vision/SIGMODRecord15.pdf" TargetMode="Externa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Shape 1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Shape 1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Shape 11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Shape 11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Shape 12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Shape 1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Shape 13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1450">
              <a:solidFill>
                <a:srgbClr val="444444"/>
              </a:solidFill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Shape 14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Shape 14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Shape 15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http://tikiloungetalk.com/wp-content/uploads/2010/11/dorothy.jpg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Shape 1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Shape 1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Shape 1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Shape 1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Shape 18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Shape 1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Shape 1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Shape 2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Shape 22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Shape 6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Shape 22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Shape 23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Shape 23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Shape 24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Shape 2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Shape 2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Shape 26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Shape 2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Shape 27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Shape 28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Shape 6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Shape 2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Shape 29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Shape 29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http://motionpictureimaging.com/wp-content/uploads/sites/8/2012/07/wizard-of-oz-updated-1.jpg</a:t>
            </a: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hape 29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Shape 2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000" u="sng">
                <a:solidFill>
                  <a:schemeClr val="hlink"/>
                </a:solidFill>
                <a:hlinkClick r:id="rId2"/>
              </a:rPr>
              <a:t>http://pages.cs.wisc.edu/~arun/vision/SIGMODRecord15.pdf</a:t>
            </a: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hape 30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Shape 30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http://scott.fortmann-roe.com/docs/BiasVariance.html</a:t>
            </a: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Shape 3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http://scott.fortmann-roe.com/docs/BiasVariance.html</a:t>
            </a: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Shape 31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http://scott.fortmann-roe.com/docs/BiasVariance.html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Shape 7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Shape 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Shape 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Shape 9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Shape 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0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0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0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0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01.png"/><Relationship Id="rId4" Type="http://schemas.openxmlformats.org/officeDocument/2006/relationships/image" Target="../media/image05.png"/><Relationship Id="rId5" Type="http://schemas.openxmlformats.org/officeDocument/2006/relationships/image" Target="../media/image06.png"/><Relationship Id="rId6" Type="http://schemas.openxmlformats.org/officeDocument/2006/relationships/image" Target="../media/image07.png"/><Relationship Id="rId7" Type="http://schemas.openxmlformats.org/officeDocument/2006/relationships/image" Target="../media/image10.png"/><Relationship Id="rId8" Type="http://schemas.openxmlformats.org/officeDocument/2006/relationships/image" Target="../media/image0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09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6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8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4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6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7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1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2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5.jp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3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9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7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Visual diagnostics for more informed machine learning</a:t>
            </a:r>
          </a:p>
        </p:txBody>
      </p:sp>
      <p:sp>
        <p:nvSpPr>
          <p:cNvPr id="55" name="Shape 5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Rebecca Bilbro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District Data Labs</a:t>
            </a:r>
          </a:p>
        </p:txBody>
      </p:sp>
    </p:spTree>
  </p:cSld>
  <p:clrMapOvr>
    <a:masterClrMapping/>
  </p:clrMapOvr>
  <p:transition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/>
              <a:t>Pick model</a:t>
            </a:r>
          </a:p>
        </p:txBody>
      </p:sp>
    </p:spTree>
  </p:cSld>
  <p:clrMapOvr>
    <a:masterClrMapping/>
  </p:clrMapOvr>
  <p:transition spd="slow">
    <p:cut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/>
              <a:t>Fit model</a:t>
            </a:r>
          </a:p>
        </p:txBody>
      </p:sp>
      <p:sp>
        <p:nvSpPr>
          <p:cNvPr id="109" name="Shape 109"/>
          <p:cNvSpPr txBox="1"/>
          <p:nvPr>
            <p:ph type="title"/>
          </p:nvPr>
        </p:nvSpPr>
        <p:spPr>
          <a:xfrm>
            <a:off x="311700" y="1326775"/>
            <a:ext cx="8520600" cy="2558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l">
              <a:lnSpc>
                <a:spcPct val="145000"/>
              </a:lnSpc>
              <a:spcBef>
                <a:spcPts val="0"/>
              </a:spcBef>
              <a:buNone/>
            </a:pPr>
            <a:r>
              <a:rPr lang="en" sz="2400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from</a:t>
            </a:r>
            <a:r>
              <a:rPr lang="en" sz="24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sklearn.linear_model </a:t>
            </a:r>
            <a:r>
              <a:rPr lang="en" sz="2400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import</a:t>
            </a:r>
            <a:r>
              <a:rPr lang="en" sz="24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LinearRegression</a:t>
            </a:r>
            <a:br>
              <a:rPr lang="en" sz="24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24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model </a:t>
            </a:r>
            <a:r>
              <a:rPr lang="en" sz="2400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24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LogisticRegression()</a:t>
            </a:r>
            <a:br>
              <a:rPr lang="en" sz="24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24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model.fit(</a:t>
            </a:r>
            <a:r>
              <a:rPr lang="en" sz="2400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" sz="24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,y)</a:t>
            </a:r>
            <a:br>
              <a:rPr lang="en" sz="24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24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model.predict(</a:t>
            </a:r>
            <a:r>
              <a:rPr lang="en" sz="2400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" sz="24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</a:p>
        </p:txBody>
      </p:sp>
    </p:spTree>
  </p:cSld>
  <p:clrMapOvr>
    <a:masterClrMapping/>
  </p:clrMapOvr>
  <p:transition spd="slow">
    <p:cut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/>
              <a:t>Validate model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>
                <a:solidFill>
                  <a:srgbClr val="1D1F22"/>
                </a:solidFill>
                <a:highlight>
                  <a:srgbClr val="FFFFFF"/>
                </a:highlight>
              </a:rPr>
              <a:t>Every estimator has advantages and drawbacks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0" name="Shape 1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1D1F22"/>
              </a:solidFill>
              <a:highlight>
                <a:srgbClr val="FFFFFF"/>
              </a:highlight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1D1F22"/>
                </a:solidFill>
                <a:highlight>
                  <a:srgbClr val="FFFFFF"/>
                </a:highlight>
              </a:rPr>
              <a:t>Generalization error</a:t>
            </a:r>
          </a:p>
          <a:p>
            <a:pPr indent="-228600" lvl="0" marL="457200" rtl="0">
              <a:spcBef>
                <a:spcPts val="0"/>
              </a:spcBef>
              <a:buClr>
                <a:srgbClr val="1D1F22"/>
              </a:buClr>
            </a:pPr>
            <a:r>
              <a:rPr lang="en">
                <a:solidFill>
                  <a:srgbClr val="1D1F22"/>
                </a:solidFill>
                <a:highlight>
                  <a:srgbClr val="FFFFFF"/>
                </a:highlight>
              </a:rPr>
              <a:t>Bias - average error for different training sets 				(Simplicity)</a:t>
            </a:r>
          </a:p>
          <a:p>
            <a:pPr indent="-228600" lvl="0" marL="457200" rtl="0">
              <a:spcBef>
                <a:spcPts val="0"/>
              </a:spcBef>
              <a:buClr>
                <a:srgbClr val="1D1F22"/>
              </a:buClr>
            </a:pPr>
            <a:r>
              <a:rPr lang="en">
                <a:solidFill>
                  <a:srgbClr val="1D1F22"/>
                </a:solidFill>
                <a:highlight>
                  <a:srgbClr val="FFFFFF"/>
                </a:highlight>
              </a:rPr>
              <a:t>Variance - how sensitive it is to varying training sets			(Specificity)</a:t>
            </a:r>
          </a:p>
          <a:p>
            <a:pPr indent="-228600" lvl="0" marL="457200" rtl="0">
              <a:spcBef>
                <a:spcPts val="0"/>
              </a:spcBef>
              <a:buClr>
                <a:srgbClr val="1D1F22"/>
              </a:buClr>
            </a:pPr>
            <a:r>
              <a:rPr lang="en">
                <a:solidFill>
                  <a:srgbClr val="1D1F22"/>
                </a:solidFill>
                <a:highlight>
                  <a:srgbClr val="FFFFFF"/>
                </a:highlight>
              </a:rPr>
              <a:t>Noise - property of the data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 txBox="1"/>
          <p:nvPr/>
        </p:nvSpPr>
        <p:spPr>
          <a:xfrm>
            <a:off x="623400" y="1066800"/>
            <a:ext cx="7931100" cy="13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rtl="0">
              <a:spcBef>
                <a:spcPts val="0"/>
              </a:spcBef>
              <a:buSzPct val="100000"/>
              <a:buAutoNum type="arabicPeriod"/>
            </a:pPr>
            <a:r>
              <a:rPr lang="en" sz="1800"/>
              <a:t>Adding more features</a:t>
            </a:r>
          </a:p>
          <a:p>
            <a:pPr indent="-342900" lvl="0" marL="457200" rtl="0">
              <a:spcBef>
                <a:spcPts val="0"/>
              </a:spcBef>
              <a:buSzPct val="100000"/>
              <a:buAutoNum type="arabicPeriod"/>
            </a:pPr>
            <a:r>
              <a:rPr lang="en" sz="1800"/>
              <a:t>Decreasing penalty/regularization on current features</a:t>
            </a:r>
          </a:p>
          <a:p>
            <a:pPr indent="-342900" lvl="0" marL="457200" rtl="0">
              <a:spcBef>
                <a:spcPts val="0"/>
              </a:spcBef>
              <a:buSzPct val="100000"/>
              <a:buAutoNum type="arabicPeriod"/>
            </a:pPr>
            <a:r>
              <a:rPr lang="en" sz="1800"/>
              <a:t>Adding complexity/a more sophisticated model (e.g. increasing polynomial degree)</a:t>
            </a:r>
          </a:p>
        </p:txBody>
      </p:sp>
      <p:sp>
        <p:nvSpPr>
          <p:cNvPr id="126" name="Shape 126"/>
          <p:cNvSpPr txBox="1"/>
          <p:nvPr>
            <p:ph idx="4294967295"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>
                <a:solidFill>
                  <a:srgbClr val="1D1F22"/>
                </a:solidFill>
                <a:highlight>
                  <a:srgbClr val="FFFFFF"/>
                </a:highlight>
              </a:rPr>
              <a:t>High Bias? Try:</a:t>
            </a:r>
          </a:p>
        </p:txBody>
      </p:sp>
      <p:sp>
        <p:nvSpPr>
          <p:cNvPr id="127" name="Shape 127"/>
          <p:cNvSpPr txBox="1"/>
          <p:nvPr>
            <p:ph idx="4294967295" type="title"/>
          </p:nvPr>
        </p:nvSpPr>
        <p:spPr>
          <a:xfrm>
            <a:off x="311700" y="25024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>
                <a:solidFill>
                  <a:srgbClr val="1D1F22"/>
                </a:solidFill>
                <a:highlight>
                  <a:srgbClr val="FFFFFF"/>
                </a:highlight>
              </a:rPr>
              <a:t>High Variance? Try: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8" name="Shape 128"/>
          <p:cNvSpPr txBox="1"/>
          <p:nvPr/>
        </p:nvSpPr>
        <p:spPr>
          <a:xfrm>
            <a:off x="623400" y="3048000"/>
            <a:ext cx="79311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rtl="0">
              <a:spcBef>
                <a:spcPts val="0"/>
              </a:spcBef>
              <a:buSzPct val="100000"/>
              <a:buAutoNum type="arabicPeriod"/>
            </a:pPr>
            <a:r>
              <a:rPr lang="en" sz="1800"/>
              <a:t>Using fewer features</a:t>
            </a:r>
          </a:p>
          <a:p>
            <a:pPr indent="-342900" lvl="0" marL="457200" rtl="0">
              <a:spcBef>
                <a:spcPts val="0"/>
              </a:spcBef>
              <a:buSzPct val="100000"/>
              <a:buAutoNum type="arabicPeriod"/>
            </a:pPr>
            <a:r>
              <a:rPr lang="en" sz="1800"/>
              <a:t>Training on more samples</a:t>
            </a:r>
          </a:p>
          <a:p>
            <a:pPr indent="-342900" lvl="0" marL="457200" rtl="0">
              <a:spcBef>
                <a:spcPts val="0"/>
              </a:spcBef>
              <a:buSzPct val="100000"/>
              <a:buAutoNum type="arabicPeriod"/>
            </a:pPr>
            <a:r>
              <a:rPr lang="en" sz="1800"/>
              <a:t>Increasing regularization</a:t>
            </a:r>
          </a:p>
        </p:txBody>
      </p:sp>
    </p:spTree>
  </p:cSld>
  <p:clrMapOvr>
    <a:masterClrMapping/>
  </p:clrMapOvr>
  <p:transition spd="slow">
    <p:cut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 txBox="1"/>
          <p:nvPr>
            <p:ph idx="4294967295"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>
                <a:solidFill>
                  <a:srgbClr val="1D1F22"/>
                </a:solidFill>
                <a:highlight>
                  <a:srgbClr val="FFFFFF"/>
                </a:highlight>
              </a:rPr>
              <a:t>Tools for Evaluation: Regression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aphicFrame>
        <p:nvGraphicFramePr>
          <p:cNvPr id="134" name="Shape 134"/>
          <p:cNvGraphicFramePr/>
          <p:nvPr/>
        </p:nvGraphicFramePr>
        <p:xfrm>
          <a:off x="264675" y="1238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{808F3DA5-2D94-4AD9-9CEE-F2FE26748839}</a:tableStyleId>
              </a:tblPr>
              <a:tblGrid>
                <a:gridCol w="1485100"/>
                <a:gridCol w="2503725"/>
                <a:gridCol w="4663325"/>
              </a:tblGrid>
              <a:tr h="3962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b="1" lang="en"/>
                        <a:t>Metric</a:t>
                      </a:r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b="1" lang="en"/>
                        <a:t>Measures</a:t>
                      </a:r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b="1" lang="en"/>
                        <a:t>In Scikit-learn</a:t>
                      </a:r>
                    </a:p>
                  </a:txBody>
                  <a:tcPr marT="91425" marB="91425" marR="91425" marL="91425" anchor="ctr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Mean Square Error (</a:t>
                      </a:r>
                      <a:r>
                        <a:rPr lang="en">
                          <a:solidFill>
                            <a:schemeClr val="dk1"/>
                          </a:solidFill>
                        </a:rPr>
                        <a:t>MSE, RMSE)</a:t>
                      </a:r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distance between </a:t>
                      </a:r>
                      <a:r>
                        <a:rPr lang="en">
                          <a:solidFill>
                            <a:schemeClr val="dk1"/>
                          </a:solidFill>
                        </a:rPr>
                        <a:t>predicted </a:t>
                      </a:r>
                      <a:r>
                        <a:rPr lang="en"/>
                        <a:t>values and actual values (more sensitive to outliers)</a:t>
                      </a:r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from sklearn.metrics import mean_squared_error</a:t>
                      </a:r>
                    </a:p>
                  </a:txBody>
                  <a:tcPr marT="91425" marB="91425" marR="91425" marL="91425" anchor="ctr"/>
                </a:tc>
              </a:tr>
              <a:tr h="3962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Absolute Error (</a:t>
                      </a:r>
                      <a:r>
                        <a:rPr lang="en">
                          <a:solidFill>
                            <a:schemeClr val="dk1"/>
                          </a:solidFill>
                        </a:rPr>
                        <a:t>MAE, RAE)</a:t>
                      </a:r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78571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distance between predicted values and actual values (less sensitive to outliers)</a:t>
                      </a:r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78571"/>
                        <a:buFont typeface="Arial"/>
                        <a:buNone/>
                      </a:pPr>
                      <a:r>
                        <a:rPr lang="en"/>
                        <a:t>from sklearn.metrics import mean_absolute_error</a:t>
                      </a:r>
                    </a:p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from sklearn.metrics import median_absolute_error</a:t>
                      </a:r>
                    </a:p>
                  </a:txBody>
                  <a:tcPr marT="91425" marB="91425" marR="91425" marL="91425" anchor="ctr"/>
                </a:tc>
              </a:tr>
              <a:tr h="3962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Coefficient of Determination (</a:t>
                      </a:r>
                      <a:r>
                        <a:rPr lang="en">
                          <a:solidFill>
                            <a:schemeClr val="dk1"/>
                          </a:solidFill>
                        </a:rPr>
                        <a:t>R²)</a:t>
                      </a:r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% of variance explained by the regression;</a:t>
                      </a:r>
                      <a:r>
                        <a:rPr lang="en"/>
                        <a:t> how well future samples are likely to be predicted by the model</a:t>
                      </a:r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from sklearn.metrics import r2_score</a:t>
                      </a: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</p:spTree>
  </p:cSld>
  <p:clrMapOvr>
    <a:masterClrMapping/>
  </p:clrMapOvr>
  <p:transition spd="slow">
    <p:cut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/>
          <p:nvPr>
            <p:ph idx="4294967295"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>
                <a:solidFill>
                  <a:srgbClr val="1D1F22"/>
                </a:solidFill>
                <a:highlight>
                  <a:srgbClr val="FFFFFF"/>
                </a:highlight>
              </a:rPr>
              <a:t>Tools for Evaluation: Classification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aphicFrame>
        <p:nvGraphicFramePr>
          <p:cNvPr id="140" name="Shape 140"/>
          <p:cNvGraphicFramePr/>
          <p:nvPr/>
        </p:nvGraphicFramePr>
        <p:xfrm>
          <a:off x="264675" y="1238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{808F3DA5-2D94-4AD9-9CEE-F2FE26748839}</a:tableStyleId>
              </a:tblPr>
              <a:tblGrid>
                <a:gridCol w="1571425"/>
                <a:gridCol w="3726400"/>
                <a:gridCol w="3354325"/>
              </a:tblGrid>
              <a:tr h="3962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b="1" lang="en"/>
                        <a:t>Metric</a:t>
                      </a:r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b="1" lang="en"/>
                        <a:t>Measures</a:t>
                      </a:r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b="1" lang="en"/>
                        <a:t>In Scikit-learn</a:t>
                      </a:r>
                    </a:p>
                  </a:txBody>
                  <a:tcPr marT="91425" marB="91425" marR="91425" marL="91425" anchor="ctr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Precision</a:t>
                      </a:r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How many selected items are relevant?</a:t>
                      </a:r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from sklearn.metrics import precision_score</a:t>
                      </a:r>
                    </a:p>
                  </a:txBody>
                  <a:tcPr marT="91425" marB="91425" marR="91425" marL="91425" anchor="ctr"/>
                </a:tc>
              </a:tr>
              <a:tr h="3962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Recall</a:t>
                      </a:r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How many relevant items were selected?</a:t>
                      </a:r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from sklearn.metrics import recall_score</a:t>
                      </a:r>
                    </a:p>
                  </a:txBody>
                  <a:tcPr marT="91425" marB="91425" marR="91425" marL="91425" anchor="ctr"/>
                </a:tc>
              </a:tr>
              <a:tr h="3962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F1</a:t>
                      </a:r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Weighted average of precision &amp; recall</a:t>
                      </a:r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from sklearn.metrics import f1_score</a:t>
                      </a:r>
                    </a:p>
                  </a:txBody>
                  <a:tcPr marT="91425" marB="91425" marR="91425" marL="91425" anchor="ctr"/>
                </a:tc>
              </a:tr>
              <a:tr h="3962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Confusion Matrix</a:t>
                      </a:r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True positives, true negatives, false positives, false negatives</a:t>
                      </a:r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78571"/>
                        <a:buFont typeface="Arial"/>
                        <a:buNone/>
                      </a:pPr>
                      <a:r>
                        <a:rPr lang="en"/>
                        <a:t>from sklearn.metrics import confusion_matrix</a:t>
                      </a:r>
                    </a:p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 anchor="ctr"/>
                </a:tc>
              </a:tr>
              <a:tr h="3962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ROC</a:t>
                      </a:r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True positive rate vs. false positive rate as classification threshold varies</a:t>
                      </a:r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from sklearn.metrics import roc</a:t>
                      </a:r>
                    </a:p>
                  </a:txBody>
                  <a:tcPr marT="91425" marB="91425" marR="91425" marL="91425" anchor="ctr"/>
                </a:tc>
              </a:tr>
              <a:tr h="3962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AUC</a:t>
                      </a:r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Aggregate accuracy as </a:t>
                      </a:r>
                      <a:r>
                        <a:rPr lang="en">
                          <a:solidFill>
                            <a:schemeClr val="dk1"/>
                          </a:solidFill>
                        </a:rPr>
                        <a:t>classification threshold varies</a:t>
                      </a:r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from sklearn.metrics import auc</a:t>
                      </a: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</p:spTree>
  </p:cSld>
  <p:clrMapOvr>
    <a:masterClrMapping/>
  </p:clrMapOvr>
  <p:transition spd="slow">
    <p:cut/>
  </p:transition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true or false: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“Informed machine learning is hard”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?</a:t>
            </a:r>
          </a:p>
        </p:txBody>
      </p:sp>
    </p:spTree>
  </p:cSld>
  <p:clrMapOvr>
    <a:masterClrMapping/>
  </p:clrMapOvr>
  <p:transition spd="slow">
    <p:cut/>
  </p:transition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true</a:t>
            </a:r>
            <a:r>
              <a:rPr lang="en">
                <a:solidFill>
                  <a:srgbClr val="CCCCCC"/>
                </a:solidFill>
              </a:rPr>
              <a:t> or false</a:t>
            </a:r>
            <a:r>
              <a:rPr lang="en"/>
              <a:t>: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“Informed machine learning is hard”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CCCCCC"/>
                </a:solidFill>
              </a:rPr>
              <a:t>?</a:t>
            </a:r>
          </a:p>
        </p:txBody>
      </p:sp>
    </p:spTree>
  </p:cSld>
  <p:clrMapOvr>
    <a:masterClrMapping/>
  </p:clrMapOvr>
  <p:transition spd="slow">
    <p:cut/>
  </p:transition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38761D"/>
        </a:solid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Shape 1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0" y="0"/>
            <a:ext cx="6858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Nice to meet you</a:t>
            </a:r>
          </a:p>
        </p:txBody>
      </p:sp>
    </p:spTree>
  </p:cSld>
  <p:clrMapOvr>
    <a:masterClrMapping/>
  </p:clrMapOvr>
  <p:transition spd="slow">
    <p:cut/>
  </p:transition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/>
              <a:t>Visual feature analysis</a:t>
            </a:r>
          </a:p>
        </p:txBody>
      </p:sp>
      <p:pic>
        <p:nvPicPr>
          <p:cNvPr id="161" name="Shape 1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3274" y="1066800"/>
            <a:ext cx="5551074" cy="3816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/>
              <a:t>Visual feature analysis</a:t>
            </a:r>
          </a:p>
        </p:txBody>
      </p:sp>
      <p:pic>
        <p:nvPicPr>
          <p:cNvPr id="167" name="Shape 1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9474" y="1143000"/>
            <a:ext cx="5549100" cy="3814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/>
              <a:t>Visual feature analysis</a:t>
            </a:r>
          </a:p>
        </p:txBody>
      </p:sp>
      <p:pic>
        <p:nvPicPr>
          <p:cNvPr id="173" name="Shape 1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2575" y="1128725"/>
            <a:ext cx="5653574" cy="3887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Shape 1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61350" y="1123100"/>
            <a:ext cx="3944200" cy="3944200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Shape 17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/>
              <a:t>Visual feature analysis</a:t>
            </a:r>
          </a:p>
        </p:txBody>
      </p:sp>
    </p:spTree>
  </p:cSld>
  <p:clrMapOvr>
    <a:masterClrMapping/>
  </p:clrMapOvr>
  <p:transition spd="slow">
    <p:cut/>
  </p:transition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/>
              <a:t>Visual feature analysis</a:t>
            </a: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0523" y="1116125"/>
            <a:ext cx="5037925" cy="4027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Shape 1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7300" y="723900"/>
            <a:ext cx="6477000" cy="44577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Shape 19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/>
              <a:t>Visual feature analysis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/>
              <a:t>Visual model selection</a:t>
            </a:r>
          </a:p>
        </p:txBody>
      </p:sp>
      <p:sp>
        <p:nvSpPr>
          <p:cNvPr id="197" name="Shape 197"/>
          <p:cNvSpPr/>
          <p:nvPr/>
        </p:nvSpPr>
        <p:spPr>
          <a:xfrm>
            <a:off x="342050" y="4720625"/>
            <a:ext cx="843900" cy="369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98" name="Shape 1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" y="1047000"/>
            <a:ext cx="8991324" cy="2998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/>
              <a:t>Visual model selection</a:t>
            </a:r>
          </a:p>
        </p:txBody>
      </p:sp>
      <p:sp>
        <p:nvSpPr>
          <p:cNvPr id="204" name="Shape 204"/>
          <p:cNvSpPr/>
          <p:nvPr/>
        </p:nvSpPr>
        <p:spPr>
          <a:xfrm>
            <a:off x="342050" y="4720625"/>
            <a:ext cx="843900" cy="369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05" name="Shape 2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9225" y="1093924"/>
            <a:ext cx="7545248" cy="395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/>
              <a:t>Visual model selection</a:t>
            </a:r>
          </a:p>
        </p:txBody>
      </p:sp>
      <p:sp>
        <p:nvSpPr>
          <p:cNvPr id="211" name="Shape 211"/>
          <p:cNvSpPr/>
          <p:nvPr/>
        </p:nvSpPr>
        <p:spPr>
          <a:xfrm>
            <a:off x="342050" y="4720625"/>
            <a:ext cx="843900" cy="369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12" name="Shape 2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1145" y="1017725"/>
            <a:ext cx="3269500" cy="1738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Shape 2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41924" y="1041674"/>
            <a:ext cx="1361338" cy="163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Shape 2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17325" y="1067799"/>
            <a:ext cx="1361350" cy="13304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Shape 2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1700" y="2873375"/>
            <a:ext cx="4844400" cy="17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Shape 2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417320" y="2813824"/>
            <a:ext cx="3269500" cy="18578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Shape 2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096871" y="1054183"/>
            <a:ext cx="1361350" cy="15707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Shape 222"/>
          <p:cNvPicPr preferRelativeResize="0"/>
          <p:nvPr/>
        </p:nvPicPr>
        <p:blipFill rotWithShape="1">
          <a:blip r:embed="rId3">
            <a:alphaModFix/>
          </a:blip>
          <a:srcRect b="15444" l="8579" r="14200" t="-5868"/>
          <a:stretch/>
        </p:blipFill>
        <p:spPr>
          <a:xfrm>
            <a:off x="547200" y="555975"/>
            <a:ext cx="7533798" cy="4454775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Shape 2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/>
              <a:t>Visual model selection</a:t>
            </a:r>
          </a:p>
        </p:txBody>
      </p:sp>
      <p:sp>
        <p:nvSpPr>
          <p:cNvPr id="224" name="Shape 224"/>
          <p:cNvSpPr/>
          <p:nvPr/>
        </p:nvSpPr>
        <p:spPr>
          <a:xfrm>
            <a:off x="342050" y="4720625"/>
            <a:ext cx="843900" cy="369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30555"/>
              <a:buFont typeface="Arial"/>
              <a:buNone/>
            </a:pPr>
            <a:r>
              <a:rPr lang="en" sz="3600"/>
              <a:t>Where this is going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6" name="Shape 6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lr>
                <a:srgbClr val="000000"/>
              </a:buClr>
              <a:buAutoNum type="arabicPeriod"/>
            </a:pPr>
            <a:r>
              <a:rPr lang="en">
                <a:solidFill>
                  <a:srgbClr val="000000"/>
                </a:solidFill>
              </a:rPr>
              <a:t>Kansas</a:t>
            </a:r>
          </a:p>
          <a:p>
            <a:pPr indent="-228600" lvl="0" marL="457200">
              <a:spcBef>
                <a:spcPts val="0"/>
              </a:spcBef>
              <a:buClr>
                <a:srgbClr val="000000"/>
              </a:buClr>
              <a:buAutoNum type="arabicPeriod"/>
            </a:pPr>
            <a:r>
              <a:rPr lang="en">
                <a:solidFill>
                  <a:srgbClr val="000000"/>
                </a:solidFill>
              </a:rPr>
              <a:t>Oz</a:t>
            </a:r>
          </a:p>
          <a:p>
            <a:pPr indent="-228600" lvl="0" marL="457200">
              <a:spcBef>
                <a:spcPts val="0"/>
              </a:spcBef>
              <a:buClr>
                <a:srgbClr val="000000"/>
              </a:buClr>
              <a:buAutoNum type="arabicPeriod"/>
            </a:pPr>
            <a:r>
              <a:rPr lang="en">
                <a:solidFill>
                  <a:srgbClr val="000000"/>
                </a:solidFill>
              </a:rPr>
              <a:t>Yellow brick road</a:t>
            </a:r>
          </a:p>
          <a:p>
            <a:pPr indent="-228600" lvl="0" marL="457200">
              <a:spcBef>
                <a:spcPts val="0"/>
              </a:spcBef>
              <a:buClr>
                <a:srgbClr val="000000"/>
              </a:buClr>
              <a:buAutoNum type="arabicPeriod"/>
            </a:pPr>
            <a:r>
              <a:rPr lang="en">
                <a:solidFill>
                  <a:srgbClr val="000000"/>
                </a:solidFill>
              </a:rPr>
              <a:t>Ruby slippers</a:t>
            </a:r>
          </a:p>
        </p:txBody>
      </p:sp>
    </p:spTree>
  </p:cSld>
  <p:clrMapOvr>
    <a:masterClrMapping/>
  </p:clrMapOvr>
  <p:transition spd="slow">
    <p:cut/>
  </p:transition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Shape 229"/>
          <p:cNvPicPr preferRelativeResize="0"/>
          <p:nvPr/>
        </p:nvPicPr>
        <p:blipFill rotWithShape="1">
          <a:blip r:embed="rId3">
            <a:alphaModFix/>
          </a:blip>
          <a:srcRect b="0" l="0" r="15247" t="0"/>
          <a:stretch/>
        </p:blipFill>
        <p:spPr>
          <a:xfrm>
            <a:off x="957499" y="358524"/>
            <a:ext cx="8188576" cy="4890225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Shape 2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/>
              <a:t>Visual model selection</a:t>
            </a:r>
          </a:p>
        </p:txBody>
      </p:sp>
    </p:spTree>
  </p:cSld>
  <p:clrMapOvr>
    <a:masterClrMapping/>
  </p:clrMapOvr>
  <p:transition spd="slow">
    <p:cut/>
  </p:transition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Shape 2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8474" y="547349"/>
            <a:ext cx="6685300" cy="4596150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Shape 2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/>
              <a:t>Visual evaluation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/>
              <a:t>Visual evaluation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42" name="Shape 2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1071650"/>
            <a:ext cx="8685950" cy="328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/>
              <a:t>Visual evaluation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48" name="Shape 2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93492"/>
            <a:ext cx="9144002" cy="25565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/>
              <a:t>Visual evaluation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54" name="Shape 2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03266"/>
            <a:ext cx="9143998" cy="25369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Shape 259"/>
          <p:cNvPicPr preferRelativeResize="0"/>
          <p:nvPr/>
        </p:nvPicPr>
        <p:blipFill rotWithShape="1">
          <a:blip r:embed="rId3">
            <a:alphaModFix/>
          </a:blip>
          <a:srcRect b="25712" l="29891" r="29979" t="25717"/>
          <a:stretch/>
        </p:blipFill>
        <p:spPr>
          <a:xfrm>
            <a:off x="1571025" y="-98750"/>
            <a:ext cx="5775052" cy="5242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/>
              <a:t>Visual tuning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65" name="Shape 2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050" y="1433375"/>
            <a:ext cx="8420148" cy="3157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/>
              <a:t>Visual tuning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71" name="Shape 2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08055"/>
            <a:ext cx="9143998" cy="27273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Shape 2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9900" y="727524"/>
            <a:ext cx="6423224" cy="4415974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Shape 27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/>
              <a:t>Visual tuning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Shape 2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0900" y="690075"/>
            <a:ext cx="5324600" cy="4529624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Shape 28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/>
              <a:t>Visual tuning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true or false: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“Machine learning is hard”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?</a:t>
            </a:r>
          </a:p>
        </p:txBody>
      </p:sp>
    </p:spTree>
  </p:cSld>
  <p:clrMapOvr>
    <a:masterClrMapping/>
  </p:clrMapOvr>
  <p:transition spd="slow">
    <p:cut/>
  </p:transition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/>
              <a:t>Workflow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89" name="Shape 2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9200" y="0"/>
            <a:ext cx="599945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Shape 290"/>
          <p:cNvSpPr txBox="1"/>
          <p:nvPr>
            <p:ph idx="1" type="body"/>
          </p:nvPr>
        </p:nvSpPr>
        <p:spPr>
          <a:xfrm>
            <a:off x="394800" y="1284750"/>
            <a:ext cx="3091800" cy="2574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1. feature engineering 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2. algorithm selection 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3. parameter tuning</a:t>
            </a:r>
          </a:p>
        </p:txBody>
      </p:sp>
    </p:spTree>
  </p:cSld>
  <p:clrMapOvr>
    <a:masterClrMapping/>
  </p:clrMapOvr>
  <p:transition spd="slow">
    <p:cut/>
  </p:transition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B5394"/>
        </a:solidFill>
      </p:bgPr>
    </p:bg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Shape 2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7824" y="0"/>
            <a:ext cx="7048350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Shape 300"/>
          <p:cNvPicPr preferRelativeResize="0"/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2000250" y="0"/>
            <a:ext cx="51435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Shape 3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/>
              <a:t>Wishlist</a:t>
            </a:r>
          </a:p>
        </p:txBody>
      </p:sp>
    </p:spTree>
  </p:cSld>
  <p:clrMapOvr>
    <a:masterClrMapping/>
  </p:clrMapOvr>
  <p:transition spd="slow">
    <p:cut/>
  </p:transition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Shape 30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/>
              <a:t>Wishlist</a:t>
            </a:r>
          </a:p>
        </p:txBody>
      </p:sp>
      <p:pic>
        <p:nvPicPr>
          <p:cNvPr id="307" name="Shape 3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9649" y="1066800"/>
            <a:ext cx="6048574" cy="4078124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Shape 308"/>
          <p:cNvSpPr txBox="1"/>
          <p:nvPr/>
        </p:nvSpPr>
        <p:spPr>
          <a:xfrm>
            <a:off x="8327100" y="4801625"/>
            <a:ext cx="11979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KNN</a:t>
            </a:r>
          </a:p>
        </p:txBody>
      </p:sp>
    </p:spTree>
  </p:cSld>
  <p:clrMapOvr>
    <a:masterClrMapping/>
  </p:clrMapOvr>
  <p:transition spd="slow">
    <p:cut/>
  </p:transition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" name="Shape 3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5150" y="1066800"/>
            <a:ext cx="5197737" cy="4076824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Shape 3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/>
              <a:t>Wishlist</a:t>
            </a:r>
          </a:p>
        </p:txBody>
      </p:sp>
    </p:spTree>
  </p:cSld>
  <p:clrMapOvr>
    <a:masterClrMapping/>
  </p:clrMapOvr>
  <p:transition spd="slow">
    <p:cut/>
  </p:transition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4CCCC"/>
        </a:solidFill>
      </p:bgPr>
    </p:bg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" name="Shape 3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0825" y="0"/>
            <a:ext cx="599945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CCCCCC"/>
                </a:solidFill>
              </a:rPr>
              <a:t>true or </a:t>
            </a:r>
            <a:r>
              <a:rPr lang="en"/>
              <a:t>false: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“Machine learning is hard”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CCCCCC"/>
                </a:solidFill>
              </a:rPr>
              <a:t>?</a:t>
            </a:r>
          </a:p>
        </p:txBody>
      </p:sp>
    </p:spTree>
  </p:cSld>
  <p:clrMapOvr>
    <a:masterClrMapping/>
  </p:clrMapOvr>
  <p:transition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/>
          <p:nvPr>
            <p:ph type="title"/>
          </p:nvPr>
        </p:nvSpPr>
        <p:spPr>
          <a:xfrm>
            <a:off x="311700" y="1326775"/>
            <a:ext cx="8520600" cy="2558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l">
              <a:lnSpc>
                <a:spcPct val="145000"/>
              </a:lnSpc>
              <a:spcBef>
                <a:spcPts val="0"/>
              </a:spcBef>
              <a:buNone/>
            </a:pPr>
            <a:r>
              <a:rPr lang="en" sz="2400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from</a:t>
            </a:r>
            <a:r>
              <a:rPr lang="en" sz="24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sklearn.linear_model </a:t>
            </a:r>
            <a:r>
              <a:rPr lang="en" sz="2400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import</a:t>
            </a:r>
            <a:r>
              <a:rPr lang="en" sz="24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LinearRegression</a:t>
            </a:r>
            <a:br>
              <a:rPr lang="en" sz="24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24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model </a:t>
            </a:r>
            <a:r>
              <a:rPr lang="en" sz="2400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24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LogisticRegression()</a:t>
            </a:r>
            <a:br>
              <a:rPr lang="en" sz="24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24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model.fit(</a:t>
            </a:r>
            <a:r>
              <a:rPr lang="en" sz="2400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" sz="24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,y)</a:t>
            </a:r>
            <a:br>
              <a:rPr lang="en" sz="24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24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model.predict(</a:t>
            </a:r>
            <a:r>
              <a:rPr lang="en" sz="2400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" sz="24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</a:p>
        </p:txBody>
      </p:sp>
    </p:spTree>
  </p:cSld>
  <p:clrMapOvr>
    <a:masterClrMapping/>
  </p:clrMapOvr>
  <p:transition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/>
              <a:t>How to do it</a:t>
            </a:r>
          </a:p>
        </p:txBody>
      </p:sp>
      <p:sp>
        <p:nvSpPr>
          <p:cNvPr id="87" name="Shape 8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lr>
                <a:srgbClr val="000000"/>
              </a:buClr>
              <a:buAutoNum type="arabicPeriod"/>
            </a:pPr>
            <a:r>
              <a:rPr lang="en">
                <a:solidFill>
                  <a:schemeClr val="dk1"/>
                </a:solidFill>
              </a:rPr>
              <a:t>Get data</a:t>
            </a:r>
          </a:p>
          <a:p>
            <a: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AutoNum type="arabicPeriod"/>
            </a:pPr>
            <a:r>
              <a:rPr lang="en">
                <a:solidFill>
                  <a:schemeClr val="dk1"/>
                </a:solidFill>
              </a:rPr>
              <a:t>Prep data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AutoNum type="arabicPeriod"/>
            </a:pPr>
            <a:r>
              <a:rPr lang="en">
                <a:solidFill>
                  <a:schemeClr val="dk1"/>
                </a:solidFill>
              </a:rPr>
              <a:t>Pick model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AutoNum type="arabicPeriod"/>
            </a:pPr>
            <a:r>
              <a:rPr lang="en">
                <a:solidFill>
                  <a:schemeClr val="dk1"/>
                </a:solidFill>
              </a:rPr>
              <a:t>Fit model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AutoNum type="arabicPeriod"/>
            </a:pPr>
            <a:r>
              <a:rPr lang="en">
                <a:solidFill>
                  <a:schemeClr val="dk1"/>
                </a:solidFill>
              </a:rPr>
              <a:t>Validate model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AutoNum type="arabicPeriod"/>
            </a:pPr>
            <a:r>
              <a:rPr lang="en">
                <a:solidFill>
                  <a:schemeClr val="dk1"/>
                </a:solidFill>
              </a:rPr>
              <a:t>Use model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slow">
    <p:cut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/>
              <a:t>How to do it</a:t>
            </a:r>
          </a:p>
        </p:txBody>
      </p:sp>
      <p:sp>
        <p:nvSpPr>
          <p:cNvPr id="93" name="Shape 9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lr>
                <a:srgbClr val="CCCCCC"/>
              </a:buClr>
              <a:buAutoNum type="arabicPeriod"/>
            </a:pPr>
            <a:r>
              <a:rPr lang="en">
                <a:solidFill>
                  <a:srgbClr val="CCCCCC"/>
                </a:solidFill>
              </a:rPr>
              <a:t>Get data</a:t>
            </a:r>
          </a:p>
          <a:p>
            <a: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AutoNum type="arabicPeriod"/>
            </a:pPr>
            <a:r>
              <a:rPr lang="en">
                <a:solidFill>
                  <a:schemeClr val="dk1"/>
                </a:solidFill>
              </a:rPr>
              <a:t>Prep data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AutoNum type="arabicPeriod"/>
            </a:pPr>
            <a:r>
              <a:rPr lang="en">
                <a:solidFill>
                  <a:schemeClr val="dk1"/>
                </a:solidFill>
              </a:rPr>
              <a:t>Pick model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AutoNum type="arabicPeriod"/>
            </a:pPr>
            <a:r>
              <a:rPr lang="en">
                <a:solidFill>
                  <a:schemeClr val="dk1"/>
                </a:solidFill>
              </a:rPr>
              <a:t>Fit model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AutoNum type="arabicPeriod"/>
            </a:pPr>
            <a:r>
              <a:rPr lang="en">
                <a:solidFill>
                  <a:schemeClr val="dk1"/>
                </a:solidFill>
              </a:rPr>
              <a:t>Validate model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AutoNum type="arabicPeriod"/>
            </a:pPr>
            <a:r>
              <a:rPr lang="en">
                <a:solidFill>
                  <a:srgbClr val="CCCCCC"/>
                </a:solidFill>
              </a:rPr>
              <a:t>Use model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slow">
    <p:cut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/>
              <a:t>Prep data, aka “Feature analysis”</a:t>
            </a:r>
          </a:p>
        </p:txBody>
      </p:sp>
    </p:spTree>
  </p:cSld>
  <p:clrMapOvr>
    <a:masterClrMapping/>
  </p:clrMapOvr>
  <p:transition spd="slow">
    <p:cut/>
  </p:transition>
</p:sld>
</file>

<file path=ppt/theme/theme1.xml><?xml version="1.0" encoding="utf-8"?>
<a:theme xmlns:a="http://schemas.openxmlformats.org/drawingml/2006/main" xmlns:r="http://schemas.openxmlformats.org/officeDocument/2006/relationships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